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1127B5-AE77-4A4A-919F-4230630999B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DA929-5210-4948-9D5D-05A26326CE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8900" dirty="0" smtClean="0">
                <a:solidFill>
                  <a:srgbClr val="FFFF00"/>
                </a:solidFill>
              </a:rPr>
              <a:t>PETS  DIARRHEA</a:t>
            </a:r>
            <a:r>
              <a:rPr lang="en-US" sz="8900" dirty="0">
                <a:solidFill>
                  <a:srgbClr val="FFFF00"/>
                </a:solidFill>
              </a:rPr>
              <a:t/>
            </a:r>
            <a:br>
              <a:rPr lang="en-US" sz="8900" dirty="0">
                <a:solidFill>
                  <a:srgbClr val="FFFF00"/>
                </a:solidFill>
              </a:rPr>
            </a:br>
            <a:r>
              <a:rPr lang="en-US" sz="5300" dirty="0" smtClean="0">
                <a:solidFill>
                  <a:srgbClr val="FF0000"/>
                </a:solidFill>
              </a:rPr>
              <a:t>Prof: </a:t>
            </a:r>
            <a:r>
              <a:rPr lang="en-US" sz="4400" dirty="0" smtClean="0">
                <a:solidFill>
                  <a:srgbClr val="FF0000"/>
                </a:solidFill>
              </a:rPr>
              <a:t>KAMAL M. </a:t>
            </a:r>
            <a:r>
              <a:rPr lang="en-US" sz="4400" dirty="0" smtClean="0">
                <a:solidFill>
                  <a:srgbClr val="FF0000"/>
                </a:solidFill>
              </a:rPr>
              <a:t>ALSAAD</a:t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common clinical signs include…</a:t>
            </a:r>
            <a:endParaRPr lang="en-US" dirty="0" smtClean="0"/>
          </a:p>
          <a:p>
            <a:pPr lvl="0"/>
            <a:r>
              <a:rPr lang="en-US" dirty="0" smtClean="0"/>
              <a:t>Moderate to severe dehydration</a:t>
            </a:r>
          </a:p>
          <a:p>
            <a:pPr lvl="0"/>
            <a:r>
              <a:rPr lang="en-US" dirty="0" smtClean="0"/>
              <a:t>Abdominal pain</a:t>
            </a:r>
          </a:p>
          <a:p>
            <a:pPr lvl="0"/>
            <a:r>
              <a:rPr lang="en-US" dirty="0" smtClean="0"/>
              <a:t>Depression</a:t>
            </a:r>
          </a:p>
          <a:p>
            <a:pPr lvl="0"/>
            <a:r>
              <a:rPr lang="en-US" dirty="0" err="1" smtClean="0"/>
              <a:t>Melena</a:t>
            </a:r>
            <a:r>
              <a:rPr lang="en-US" dirty="0" smtClean="0"/>
              <a:t> or </a:t>
            </a:r>
            <a:r>
              <a:rPr lang="en-US" dirty="0" err="1" smtClean="0"/>
              <a:t>hematochezia</a:t>
            </a:r>
            <a:endParaRPr lang="en-US" dirty="0" smtClean="0"/>
          </a:p>
          <a:p>
            <a:pPr lvl="0"/>
            <a:r>
              <a:rPr lang="en-US" dirty="0" smtClean="0"/>
              <a:t>Presence of an abdominal mass or dilated loop of bowel</a:t>
            </a:r>
          </a:p>
          <a:p>
            <a:pPr lvl="0"/>
            <a:r>
              <a:rPr lang="en-US" dirty="0" smtClean="0"/>
              <a:t>Frequent vomiting</a:t>
            </a:r>
          </a:p>
          <a:p>
            <a:pPr lvl="0"/>
            <a:r>
              <a:rPr lang="en-US" dirty="0" smtClean="0"/>
              <a:t>Signs of systemic illness, such as: </a:t>
            </a:r>
          </a:p>
          <a:p>
            <a:pPr lvl="0"/>
            <a:r>
              <a:rPr lang="en-US" dirty="0" smtClean="0"/>
              <a:t>Ascites</a:t>
            </a:r>
          </a:p>
          <a:p>
            <a:pPr lvl="0"/>
            <a:r>
              <a:rPr lang="en-US" dirty="0" smtClean="0"/>
              <a:t>Lymphadenopathy</a:t>
            </a:r>
          </a:p>
          <a:p>
            <a:pPr lvl="0"/>
            <a:r>
              <a:rPr lang="en-US" dirty="0" smtClean="0"/>
              <a:t>coughing , </a:t>
            </a:r>
          </a:p>
          <a:p>
            <a:pPr lvl="0"/>
            <a:r>
              <a:rPr lang="en-US" dirty="0" smtClean="0"/>
              <a:t>ocular and nasal discharge</a:t>
            </a:r>
          </a:p>
          <a:p>
            <a:pPr lvl="0"/>
            <a:r>
              <a:rPr lang="en-US" dirty="0" smtClean="0"/>
              <a:t>      </a:t>
            </a:r>
            <a:r>
              <a:rPr lang="en-US" dirty="0" err="1" smtClean="0"/>
              <a:t>hepatomegaly</a:t>
            </a:r>
            <a:r>
              <a:rPr lang="en-US" dirty="0" smtClean="0"/>
              <a:t>  </a:t>
            </a:r>
          </a:p>
          <a:p>
            <a:pPr lvl="0"/>
            <a:r>
              <a:rPr lang="en-US" dirty="0" smtClean="0"/>
              <a:t>      </a:t>
            </a:r>
            <a:r>
              <a:rPr lang="en-US" dirty="0" err="1" smtClean="0"/>
              <a:t>oliguria</a:t>
            </a:r>
            <a:r>
              <a:rPr lang="en-US" dirty="0" smtClean="0"/>
              <a:t>/</a:t>
            </a:r>
            <a:r>
              <a:rPr lang="en-US" dirty="0" err="1" smtClean="0"/>
              <a:t>anuria</a:t>
            </a:r>
            <a:endParaRPr lang="en-US" dirty="0" smtClean="0"/>
          </a:p>
          <a:p>
            <a:pPr lvl="0"/>
            <a:r>
              <a:rPr lang="en-US" dirty="0" smtClean="0"/>
              <a:t>Icterus</a:t>
            </a:r>
          </a:p>
          <a:p>
            <a:pPr lvl="0"/>
            <a:r>
              <a:rPr lang="en-US" dirty="0" smtClean="0"/>
              <a:t>Pyrexia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smtClean="0"/>
              <a:t>Hemorrhagic gastroenteritis (HGE)</a:t>
            </a:r>
            <a:endParaRPr lang="en-US" dirty="0" smtClean="0"/>
          </a:p>
          <a:p>
            <a:r>
              <a:rPr lang="en-US" dirty="0" smtClean="0"/>
              <a:t> Is a diarrheal syndrome of unknown etiology that has a predilection for small breed dogs; it has not been reported in cats. </a:t>
            </a:r>
          </a:p>
          <a:p>
            <a:r>
              <a:rPr lang="en-US" dirty="0" smtClean="0"/>
              <a:t>Speculation regarding pathogenesis includes type-1 hypersensitivity reaction to food components, and C </a:t>
            </a:r>
            <a:r>
              <a:rPr lang="en-US" dirty="0" err="1" smtClean="0"/>
              <a:t>difficile</a:t>
            </a:r>
            <a:r>
              <a:rPr lang="en-US" dirty="0" smtClean="0"/>
              <a:t> toxins A/B. </a:t>
            </a:r>
          </a:p>
          <a:p>
            <a:r>
              <a:rPr lang="en-US" dirty="0" smtClean="0"/>
              <a:t>HGE is distinctively characterized by peracute onset of bloody diarrhea and vomiting accompanied by marked </a:t>
            </a:r>
            <a:r>
              <a:rPr lang="en-US" dirty="0" err="1" smtClean="0"/>
              <a:t>hemoconcentration</a:t>
            </a:r>
            <a:r>
              <a:rPr lang="en-US" dirty="0" smtClean="0"/>
              <a:t>. Packed cell volume of an affected dog can reach 75% or higher within hours of onset of signs, yet total plasma protein often remains within reference range.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Symptomatic therapy, primarily IV fluid therapy and </a:t>
            </a:r>
            <a:r>
              <a:rPr lang="en-US" dirty="0" err="1" smtClean="0"/>
              <a:t>gastroprotectants</a:t>
            </a:r>
            <a:r>
              <a:rPr lang="en-US" dirty="0" smtClean="0"/>
              <a:t>, results in marked clinical improvement within 24 to 48 hours. Antimicrobial therapy is usually administered, although in a recent study, clinical response was not improved in dogs that received antibiotics (amoxicillin/</a:t>
            </a:r>
            <a:r>
              <a:rPr lang="en-US" dirty="0" err="1" smtClean="0"/>
              <a:t>clavulanic</a:t>
            </a:r>
            <a:r>
              <a:rPr lang="en-US" dirty="0" smtClean="0"/>
              <a:t> acid).  with appropriate therapy, mortality is low despite severity of signs.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Treatment …. It include …</a:t>
            </a:r>
            <a:endParaRPr lang="en-US" dirty="0" smtClean="0"/>
          </a:p>
          <a:p>
            <a:r>
              <a:rPr lang="en-US" b="1" dirty="0" smtClean="0"/>
              <a:t>1-Nutritional management:</a:t>
            </a:r>
            <a:endParaRPr lang="en-US" dirty="0" smtClean="0"/>
          </a:p>
          <a:p>
            <a:r>
              <a:rPr lang="en-US" dirty="0" smtClean="0"/>
              <a:t>a-Animals with acute diarrhea often benefit from withholding food for 6 to 12 hours followed by frequent (3–6 small meals/day) feeding of small amounts of a highly digestible, so-called “bland,” diet; amount fed per meal can be slowly increased.</a:t>
            </a:r>
          </a:p>
          <a:p>
            <a:r>
              <a:rPr lang="en-US" dirty="0" smtClean="0"/>
              <a:t>b- such diets for dogs should have a low or modest fat content</a:t>
            </a:r>
          </a:p>
          <a:p>
            <a:r>
              <a:rPr lang="en-US" dirty="0" smtClean="0"/>
              <a:t>c- Useful choices include boiled rice with lean chicken, low-fat cottage cheese, Moreover, high fiber diet should recommended.</a:t>
            </a:r>
          </a:p>
          <a:p>
            <a:r>
              <a:rPr lang="en-US" b="1" dirty="0" smtClean="0"/>
              <a:t>2-Therapeutic </a:t>
            </a:r>
            <a:r>
              <a:rPr lang="en-US" b="1" dirty="0" err="1" smtClean="0"/>
              <a:t>deworming</a:t>
            </a:r>
            <a:r>
              <a:rPr lang="en-US" b="1" dirty="0" smtClean="0"/>
              <a:t>… </a:t>
            </a:r>
            <a:r>
              <a:rPr lang="en-US" dirty="0" smtClean="0"/>
              <a:t>A suitable  </a:t>
            </a:r>
            <a:r>
              <a:rPr lang="en-US" dirty="0" err="1" smtClean="0"/>
              <a:t>antiparasiticide</a:t>
            </a:r>
            <a:r>
              <a:rPr lang="en-US" dirty="0" smtClean="0"/>
              <a:t> should be prescribed.</a:t>
            </a:r>
          </a:p>
          <a:p>
            <a:r>
              <a:rPr lang="en-US" dirty="0" err="1" smtClean="0"/>
              <a:t>Fenbendazole</a:t>
            </a:r>
            <a:r>
              <a:rPr lang="en-US" dirty="0" smtClean="0"/>
              <a:t>…50 mg/kg Po Q 24 h for 3–5 days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3-</a:t>
            </a:r>
            <a:r>
              <a:rPr lang="en-US" b="1" dirty="0" smtClean="0"/>
              <a:t>Antidiarrheal agents …</a:t>
            </a:r>
            <a:endParaRPr lang="en-US" dirty="0" smtClean="0"/>
          </a:p>
          <a:p>
            <a:r>
              <a:rPr lang="en-US" dirty="0" smtClean="0"/>
              <a:t>The ideal anti-diarrhea should contain the following </a:t>
            </a:r>
          </a:p>
          <a:p>
            <a:r>
              <a:rPr lang="en-US" b="1" dirty="0" smtClean="0"/>
              <a:t>-</a:t>
            </a:r>
            <a:r>
              <a:rPr lang="en-US" dirty="0" smtClean="0"/>
              <a:t>Non or less absorbable anti biotic and/or anti microbial therapy </a:t>
            </a:r>
          </a:p>
          <a:p>
            <a:r>
              <a:rPr lang="en-US" dirty="0" smtClean="0"/>
              <a:t>-Intestinal adsorbent agent (</a:t>
            </a:r>
            <a:r>
              <a:rPr lang="en-US" dirty="0" err="1" smtClean="0"/>
              <a:t>bactin</a:t>
            </a:r>
            <a:r>
              <a:rPr lang="en-US" dirty="0" smtClean="0"/>
              <a:t> and kaolin)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Vit</a:t>
            </a:r>
            <a:r>
              <a:rPr lang="en-US" dirty="0" smtClean="0"/>
              <a:t>. A  to restore the intestinal mucosa </a:t>
            </a:r>
          </a:p>
          <a:p>
            <a:r>
              <a:rPr lang="en-US" b="1" dirty="0" err="1" smtClean="0"/>
              <a:t>Diphenoxylate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Lomotil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Dogs: 0.05–0.2 mg/kg Po Q 6–8 h *Cats: 0.08–0.1 mg/kg Po Q 12 h</a:t>
            </a:r>
          </a:p>
          <a:p>
            <a:r>
              <a:rPr lang="en-US" b="1" dirty="0" err="1" smtClean="0"/>
              <a:t>Loperamide</a:t>
            </a:r>
            <a:r>
              <a:rPr lang="en-US" dirty="0" smtClean="0"/>
              <a:t> (Imodium)</a:t>
            </a:r>
          </a:p>
          <a:p>
            <a:r>
              <a:rPr lang="en-US" dirty="0" smtClean="0"/>
              <a:t>Dogs: 0.08–0.2 mg/kg Po Q 6–12 h *Cats: 0.04 mg/kg Po Q 12–24 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en-US" b="1" smtClean="0"/>
              <a:t>4-</a:t>
            </a:r>
            <a:r>
              <a:rPr lang="en-US" smtClean="0"/>
              <a:t> </a:t>
            </a:r>
            <a:r>
              <a:rPr lang="en-US" b="1" smtClean="0"/>
              <a:t>Antiemetic</a:t>
            </a:r>
            <a:endParaRPr lang="en-US" b="1" dirty="0" smtClean="0"/>
          </a:p>
          <a:p>
            <a:pPr lvl="0"/>
            <a:r>
              <a:rPr lang="en-US" dirty="0" err="1" smtClean="0"/>
              <a:t>Metoclopramide</a:t>
            </a:r>
            <a:r>
              <a:rPr lang="en-US" dirty="0" smtClean="0"/>
              <a:t>( </a:t>
            </a:r>
            <a:r>
              <a:rPr lang="en-US" dirty="0" err="1" smtClean="0"/>
              <a:t>plasil</a:t>
            </a:r>
            <a:r>
              <a:rPr lang="en-US" dirty="0" smtClean="0"/>
              <a:t> ) 0.2‐05 mg/kg </a:t>
            </a:r>
            <a:r>
              <a:rPr lang="en-US" dirty="0" err="1" smtClean="0"/>
              <a:t>i.m</a:t>
            </a:r>
            <a:r>
              <a:rPr lang="en-US" dirty="0" smtClean="0"/>
              <a:t>., </a:t>
            </a:r>
            <a:r>
              <a:rPr lang="en-US" dirty="0" err="1" smtClean="0"/>
              <a:t>s.c</a:t>
            </a:r>
            <a:r>
              <a:rPr lang="en-US" dirty="0" smtClean="0"/>
              <a:t>., </a:t>
            </a:r>
            <a:r>
              <a:rPr lang="en-US" dirty="0" err="1" smtClean="0"/>
              <a:t>p.o</a:t>
            </a:r>
            <a:r>
              <a:rPr lang="en-US" dirty="0" smtClean="0"/>
              <a:t>. q6‐8h or 1‐2 mg/kg</a:t>
            </a:r>
          </a:p>
          <a:p>
            <a:pPr lvl="0"/>
            <a:r>
              <a:rPr lang="en-US" dirty="0" err="1" smtClean="0"/>
              <a:t>Dyphenhydramine</a:t>
            </a:r>
            <a:r>
              <a:rPr lang="en-US" dirty="0" smtClean="0"/>
              <a:t> 4 mg / animal orally </a:t>
            </a:r>
          </a:p>
          <a:p>
            <a:r>
              <a:rPr lang="en-US" b="1" dirty="0" smtClean="0"/>
              <a:t> 5-Probiotic…</a:t>
            </a:r>
            <a:r>
              <a:rPr lang="en-US" dirty="0" smtClean="0"/>
              <a:t> They are live microorganisms that, when administered in adequate amounts, confer a health benefit on the host… Pro- </a:t>
            </a:r>
            <a:r>
              <a:rPr lang="en-US" dirty="0" err="1" smtClean="0"/>
              <a:t>biotics</a:t>
            </a:r>
            <a:r>
              <a:rPr lang="en-US" dirty="0" smtClean="0"/>
              <a:t> include a wide variety of organisms, such as various species of Lactobacillus, </a:t>
            </a:r>
            <a:r>
              <a:rPr lang="en-US" dirty="0" err="1" smtClean="0"/>
              <a:t>Bifidobacter</a:t>
            </a:r>
            <a:r>
              <a:rPr lang="en-US" dirty="0" smtClean="0"/>
              <a:t>, Bacillus, E coli, Streptococcus, and </a:t>
            </a:r>
            <a:r>
              <a:rPr lang="en-US" dirty="0" err="1" smtClean="0"/>
              <a:t>Saccharomyces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6-Antimicrobial (selected cases)…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Metronidazole</a:t>
            </a:r>
            <a:r>
              <a:rPr lang="en-US" b="1" dirty="0" smtClean="0"/>
              <a:t> …</a:t>
            </a:r>
            <a:r>
              <a:rPr lang="en-US" dirty="0" smtClean="0"/>
              <a:t>Dogs: 10-15 mg/kg Po Q 12 h Cats: 62.5 mg Po Q 12 h</a:t>
            </a:r>
          </a:p>
          <a:p>
            <a:r>
              <a:rPr lang="en-US" b="1" dirty="0" err="1" smtClean="0"/>
              <a:t>Tylosin</a:t>
            </a:r>
            <a:r>
              <a:rPr lang="en-US" b="1" dirty="0" smtClean="0"/>
              <a:t>…</a:t>
            </a:r>
            <a:r>
              <a:rPr lang="en-US" dirty="0" smtClean="0"/>
              <a:t>10–15 mg/kg Po Q 12–24 h</a:t>
            </a:r>
          </a:p>
          <a:p>
            <a:r>
              <a:rPr lang="en-US" dirty="0" smtClean="0"/>
              <a:t>Amoxicillin-</a:t>
            </a:r>
            <a:r>
              <a:rPr lang="en-US" dirty="0" err="1" smtClean="0"/>
              <a:t>clavulanic</a:t>
            </a:r>
            <a:r>
              <a:rPr lang="en-US" dirty="0" smtClean="0"/>
              <a:t> acid…12.5–22 mg/kg Po Q 12 h</a:t>
            </a:r>
          </a:p>
          <a:p>
            <a:r>
              <a:rPr lang="en-US" b="1" dirty="0" err="1" smtClean="0"/>
              <a:t>Ampicillin</a:t>
            </a:r>
            <a:r>
              <a:rPr lang="en-US" b="1" dirty="0" smtClean="0"/>
              <a:t>…</a:t>
            </a:r>
            <a:r>
              <a:rPr lang="en-US" dirty="0" smtClean="0"/>
              <a:t>22 mg/kg Po Q 8–12 h</a:t>
            </a:r>
          </a:p>
          <a:p>
            <a:r>
              <a:rPr lang="en-US" b="1" dirty="0" smtClean="0"/>
              <a:t>7- Fluid therapy.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Diarrhea</a:t>
            </a:r>
            <a:r>
              <a:rPr lang="en-US" dirty="0" smtClean="0"/>
              <a:t> can be defined as increased fecal fluidity, usually accompanied by increased defecation frequency and volume of feces.</a:t>
            </a:r>
          </a:p>
          <a:p>
            <a:pPr>
              <a:buNone/>
            </a:pPr>
            <a:r>
              <a:rPr lang="en-US" dirty="0" smtClean="0"/>
              <a:t>It could be acute when lasting for less than 14 days or might be chronic if it lasting for more than 14 days and more.</a:t>
            </a:r>
          </a:p>
          <a:p>
            <a:pPr>
              <a:buNone/>
            </a:pPr>
            <a:r>
              <a:rPr lang="en-US" dirty="0" smtClean="0"/>
              <a:t> The most common accompanying features of diarrhea include Vomiting,  Dehydration,  Loss of appetite,  Abdominal pain ,Fever, Lethargy, and  Bloody and/or watery diarrhea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Diarrhea</a:t>
            </a:r>
            <a:r>
              <a:rPr lang="en-US" dirty="0" smtClean="0"/>
              <a:t> It’s not a disease but a symptom of many different diseases. </a:t>
            </a:r>
          </a:p>
          <a:p>
            <a:r>
              <a:rPr lang="en-US" dirty="0" smtClean="0"/>
              <a:t>Many mild cases of diarrhea can be resolved quickly with simple treatments. </a:t>
            </a:r>
            <a:r>
              <a:rPr lang="en-US" b="1" dirty="0" smtClean="0"/>
              <a:t>However</a:t>
            </a:r>
            <a:r>
              <a:rPr lang="en-US" dirty="0" smtClean="0"/>
              <a:t>, others are the result of serious or life- threatening illnesses such as cancer.</a:t>
            </a:r>
          </a:p>
          <a:p>
            <a:r>
              <a:rPr lang="en-US" dirty="0" smtClean="0"/>
              <a:t> Even diarrhea caused by mild illnesses may become fatal if treatment is not begun early enough to prevent severe fluid and nutrient losses.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800" dirty="0" smtClean="0"/>
              <a:t>The most important causes of diarrhea are </a:t>
            </a:r>
            <a:endParaRPr lang="en-US" sz="1800" dirty="0" smtClean="0"/>
          </a:p>
          <a:p>
            <a:r>
              <a:rPr lang="en-US" sz="2800" b="1" dirty="0" smtClean="0"/>
              <a:t>1-Viral infection …such as </a:t>
            </a:r>
            <a:endParaRPr lang="en-US" sz="1800" dirty="0" smtClean="0"/>
          </a:p>
          <a:p>
            <a:pPr lvl="0"/>
            <a:r>
              <a:rPr lang="en-US" sz="2800" dirty="0" smtClean="0"/>
              <a:t>Canine parvovirus </a:t>
            </a:r>
            <a:endParaRPr lang="en-US" sz="1800" dirty="0" smtClean="0"/>
          </a:p>
          <a:p>
            <a:pPr lvl="0"/>
            <a:r>
              <a:rPr lang="en-US" sz="2800" dirty="0" smtClean="0"/>
              <a:t>Corona virus </a:t>
            </a:r>
            <a:endParaRPr lang="en-US" sz="1800" dirty="0" smtClean="0"/>
          </a:p>
          <a:p>
            <a:r>
              <a:rPr lang="en-US" sz="2800" b="1" dirty="0" smtClean="0"/>
              <a:t>2-Bacterial infection … such as </a:t>
            </a:r>
            <a:endParaRPr lang="en-US" sz="1800" dirty="0" smtClean="0"/>
          </a:p>
          <a:p>
            <a:pPr lvl="1"/>
            <a:r>
              <a:rPr lang="en-US" dirty="0" smtClean="0"/>
              <a:t>Campylobacter species </a:t>
            </a:r>
            <a:endParaRPr lang="en-US" sz="1600" dirty="0" smtClean="0"/>
          </a:p>
          <a:p>
            <a:pPr lvl="1"/>
            <a:r>
              <a:rPr lang="en-US" dirty="0" smtClean="0"/>
              <a:t>Clostridium </a:t>
            </a:r>
            <a:r>
              <a:rPr lang="en-US" dirty="0" err="1" smtClean="0"/>
              <a:t>difficile</a:t>
            </a:r>
            <a:r>
              <a:rPr lang="en-US" dirty="0" smtClean="0"/>
              <a:t> toxins A/B </a:t>
            </a:r>
            <a:endParaRPr lang="en-US" sz="1600" dirty="0" smtClean="0"/>
          </a:p>
          <a:p>
            <a:pPr lvl="1"/>
            <a:r>
              <a:rPr lang="en-US" dirty="0" smtClean="0"/>
              <a:t>Clostridium </a:t>
            </a:r>
            <a:r>
              <a:rPr lang="en-US" dirty="0" err="1" smtClean="0"/>
              <a:t>perfringens</a:t>
            </a:r>
            <a:r>
              <a:rPr lang="en-US" dirty="0" smtClean="0"/>
              <a:t> </a:t>
            </a:r>
            <a:r>
              <a:rPr lang="en-US" dirty="0" err="1" smtClean="0"/>
              <a:t>enterotoxin</a:t>
            </a:r>
            <a:r>
              <a:rPr lang="en-US" dirty="0" smtClean="0"/>
              <a:t> </a:t>
            </a:r>
            <a:endParaRPr lang="en-US" sz="1600" dirty="0" smtClean="0"/>
          </a:p>
          <a:p>
            <a:pPr lvl="1"/>
            <a:r>
              <a:rPr lang="en-US" dirty="0" err="1" smtClean="0"/>
              <a:t>enteropathogenic</a:t>
            </a:r>
            <a:r>
              <a:rPr lang="en-US" dirty="0" smtClean="0"/>
              <a:t> E coli </a:t>
            </a:r>
            <a:endParaRPr lang="en-US" sz="1600" dirty="0" smtClean="0"/>
          </a:p>
          <a:p>
            <a:pPr lvl="1"/>
            <a:r>
              <a:rPr lang="en-US" dirty="0" smtClean="0"/>
              <a:t>Salmonella species </a:t>
            </a:r>
            <a:endParaRPr lang="en-US" sz="1600" dirty="0" smtClean="0"/>
          </a:p>
          <a:p>
            <a:pPr lvl="1"/>
            <a:r>
              <a:rPr lang="en-US" dirty="0" err="1" smtClean="0"/>
              <a:t>Yersinia</a:t>
            </a:r>
            <a:r>
              <a:rPr lang="en-US" dirty="0" smtClean="0"/>
              <a:t> species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800" b="1" dirty="0" smtClean="0"/>
              <a:t>3-Parasitic infection … such as</a:t>
            </a:r>
            <a:endParaRPr lang="en-US" sz="1800" dirty="0" smtClean="0"/>
          </a:p>
          <a:p>
            <a:pPr lvl="0"/>
            <a:r>
              <a:rPr lang="en-US" sz="2800" dirty="0" smtClean="0"/>
              <a:t>Coccidian and / Cryptosporidium species </a:t>
            </a:r>
            <a:endParaRPr lang="en-US" sz="1800" dirty="0" smtClean="0"/>
          </a:p>
          <a:p>
            <a:pPr lvl="1"/>
            <a:r>
              <a:rPr lang="en-US" dirty="0" err="1" smtClean="0"/>
              <a:t>Giardia</a:t>
            </a:r>
            <a:r>
              <a:rPr lang="en-US" dirty="0" smtClean="0"/>
              <a:t> and </a:t>
            </a:r>
            <a:r>
              <a:rPr lang="en-US" dirty="0" err="1" smtClean="0"/>
              <a:t>Toxocara</a:t>
            </a:r>
            <a:r>
              <a:rPr lang="en-US" dirty="0" smtClean="0"/>
              <a:t> </a:t>
            </a:r>
            <a:endParaRPr lang="en-US" sz="1600" dirty="0" smtClean="0"/>
          </a:p>
          <a:p>
            <a:pPr lvl="1"/>
            <a:r>
              <a:rPr lang="en-US" dirty="0" smtClean="0"/>
              <a:t>hookworms, roundworms, and whipworms</a:t>
            </a:r>
            <a:endParaRPr lang="en-US" sz="1600" dirty="0" smtClean="0"/>
          </a:p>
          <a:p>
            <a:r>
              <a:rPr lang="en-US" sz="2800" b="1" dirty="0" smtClean="0"/>
              <a:t>4-Diet causes </a:t>
            </a:r>
            <a:endParaRPr lang="en-US" sz="1800" dirty="0" smtClean="0"/>
          </a:p>
          <a:p>
            <a:pPr lvl="0"/>
            <a:r>
              <a:rPr lang="en-US" sz="2800" dirty="0" smtClean="0"/>
              <a:t>chemicals and toxins </a:t>
            </a:r>
            <a:endParaRPr lang="en-US" sz="1800" dirty="0" smtClean="0"/>
          </a:p>
          <a:p>
            <a:pPr lvl="0"/>
            <a:r>
              <a:rPr lang="en-US" sz="2800" dirty="0" smtClean="0"/>
              <a:t>Diet change (such as a change in diet or eating garbage or other offensive or irritating materials) </a:t>
            </a:r>
            <a:endParaRPr lang="en-US" sz="1800" dirty="0" smtClean="0"/>
          </a:p>
          <a:p>
            <a:pPr lvl="0"/>
            <a:r>
              <a:rPr lang="en-US" sz="2800" dirty="0" smtClean="0"/>
              <a:t>Foreign material </a:t>
            </a:r>
            <a:endParaRPr lang="en-US" sz="1800" dirty="0" smtClean="0"/>
          </a:p>
          <a:p>
            <a:pPr lvl="0"/>
            <a:r>
              <a:rPr lang="en-US" sz="2800" dirty="0" smtClean="0"/>
              <a:t>Plants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5-Drugs</a:t>
            </a:r>
            <a:endParaRPr lang="en-US" dirty="0" smtClean="0"/>
          </a:p>
          <a:p>
            <a:r>
              <a:rPr lang="en-US" dirty="0" smtClean="0"/>
              <a:t>•	 Antibiotics </a:t>
            </a:r>
          </a:p>
          <a:p>
            <a:r>
              <a:rPr lang="en-US" dirty="0" smtClean="0"/>
              <a:t>•	 cancer chemotherapeutics </a:t>
            </a:r>
          </a:p>
          <a:p>
            <a:r>
              <a:rPr lang="en-US" dirty="0" smtClean="0"/>
              <a:t>•	 copper </a:t>
            </a:r>
            <a:r>
              <a:rPr lang="en-US" dirty="0" err="1" smtClean="0"/>
              <a:t>chelators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•	 corticosteroids </a:t>
            </a:r>
          </a:p>
          <a:p>
            <a:r>
              <a:rPr lang="en-US" dirty="0" smtClean="0"/>
              <a:t>•	 </a:t>
            </a:r>
            <a:r>
              <a:rPr lang="en-US" dirty="0" err="1" smtClean="0"/>
              <a:t>Digoxin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•	 Magnesium antacids </a:t>
            </a:r>
          </a:p>
          <a:p>
            <a:r>
              <a:rPr lang="en-US" dirty="0" smtClean="0"/>
              <a:t>•	 </a:t>
            </a:r>
            <a:r>
              <a:rPr lang="en-US" dirty="0" err="1" smtClean="0"/>
              <a:t>nonsteroidal</a:t>
            </a:r>
            <a:r>
              <a:rPr lang="en-US" dirty="0" smtClean="0"/>
              <a:t> anti- inflammatory drugs</a:t>
            </a:r>
          </a:p>
          <a:p>
            <a:r>
              <a:rPr lang="en-US" b="1" dirty="0" smtClean="0"/>
              <a:t>6-Systemic Diseases … such as </a:t>
            </a:r>
            <a:endParaRPr lang="en-US" dirty="0" smtClean="0"/>
          </a:p>
          <a:p>
            <a:r>
              <a:rPr lang="en-US" dirty="0" smtClean="0"/>
              <a:t>•	 Acute liver disease </a:t>
            </a:r>
          </a:p>
          <a:p>
            <a:r>
              <a:rPr lang="en-US" dirty="0" smtClean="0"/>
              <a:t>•	 Acute pancreatitis </a:t>
            </a:r>
          </a:p>
          <a:p>
            <a:r>
              <a:rPr lang="en-US" dirty="0" smtClean="0"/>
              <a:t>•	 Acute renal failure (</a:t>
            </a:r>
            <a:r>
              <a:rPr lang="en-US" dirty="0" err="1" smtClean="0"/>
              <a:t>leptospirosis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•	 canine distemper </a:t>
            </a:r>
          </a:p>
          <a:p>
            <a:r>
              <a:rPr lang="en-US" dirty="0" smtClean="0"/>
              <a:t>•	 </a:t>
            </a:r>
            <a:r>
              <a:rPr lang="en-US" dirty="0" err="1" smtClean="0"/>
              <a:t>hypoadrenocorticism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7-Intestinal Obstruction ….such as </a:t>
            </a:r>
            <a:endParaRPr lang="en-US" dirty="0" smtClean="0"/>
          </a:p>
          <a:p>
            <a:r>
              <a:rPr lang="en-US" dirty="0" smtClean="0"/>
              <a:t>•	 Foreign body</a:t>
            </a:r>
          </a:p>
          <a:p>
            <a:r>
              <a:rPr lang="en-US" dirty="0" smtClean="0"/>
              <a:t>•	 Intestinal accident </a:t>
            </a:r>
          </a:p>
          <a:p>
            <a:r>
              <a:rPr lang="en-US" dirty="0" smtClean="0"/>
              <a:t>•	 </a:t>
            </a:r>
            <a:r>
              <a:rPr lang="en-US" dirty="0" err="1" smtClean="0"/>
              <a:t>Intussusception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Pathophysiology…..</a:t>
            </a:r>
            <a:endParaRPr lang="en-US" dirty="0" smtClean="0"/>
          </a:p>
          <a:p>
            <a:r>
              <a:rPr lang="en-US" dirty="0" smtClean="0"/>
              <a:t>Four major </a:t>
            </a:r>
            <a:r>
              <a:rPr lang="en-US" dirty="0" err="1" smtClean="0"/>
              <a:t>pathophysiologic</a:t>
            </a:r>
            <a:r>
              <a:rPr lang="en-US" dirty="0" smtClean="0"/>
              <a:t> mechanisms can cause diarrhea</a:t>
            </a:r>
          </a:p>
          <a:p>
            <a:pPr lvl="0"/>
            <a:r>
              <a:rPr lang="en-US" b="1" dirty="0" smtClean="0"/>
              <a:t>Osmotic  diarrhea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Osmotic diarrhea occurs with many </a:t>
            </a:r>
            <a:r>
              <a:rPr lang="en-US" dirty="0" err="1" smtClean="0"/>
              <a:t>malabsorptive</a:t>
            </a:r>
            <a:r>
              <a:rPr lang="en-US" dirty="0" smtClean="0"/>
              <a:t> disorders, such as exocrine pancreatic insufficiency, in which poorly digested nutrients are </a:t>
            </a:r>
            <a:r>
              <a:rPr lang="en-US" dirty="0" err="1" smtClean="0"/>
              <a:t>malabsorbed</a:t>
            </a:r>
            <a:r>
              <a:rPr lang="en-US" dirty="0" smtClean="0"/>
              <a:t>, remain within the GI lumen, and attract water. It can also occur with overeating and dietary indiscretion if poorly absorbed nutrients are ingested.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2-Secretory  diarrhea:</a:t>
            </a:r>
            <a:endParaRPr lang="en-US" dirty="0" smtClean="0"/>
          </a:p>
          <a:p>
            <a:r>
              <a:rPr lang="en-US" dirty="0" smtClean="0"/>
              <a:t>Stimulation of crypt </a:t>
            </a:r>
            <a:r>
              <a:rPr lang="en-US" dirty="0" err="1" smtClean="0"/>
              <a:t>enterocytes</a:t>
            </a:r>
            <a:r>
              <a:rPr lang="en-US" dirty="0" smtClean="0"/>
              <a:t> results in secretion of large volumes of fluid that exceeds the absorptive ability of the intestine. This occurs most commonly with infectious diseases, such as </a:t>
            </a:r>
            <a:r>
              <a:rPr lang="en-US" dirty="0" err="1" smtClean="0"/>
              <a:t>enteropatho</a:t>
            </a:r>
            <a:r>
              <a:rPr lang="en-US" dirty="0" smtClean="0"/>
              <a:t>- </a:t>
            </a:r>
            <a:r>
              <a:rPr lang="en-US" dirty="0" err="1" smtClean="0"/>
              <a:t>genic</a:t>
            </a:r>
            <a:r>
              <a:rPr lang="en-US" dirty="0" smtClean="0"/>
              <a:t> Escherichia coli and </a:t>
            </a:r>
            <a:r>
              <a:rPr lang="en-US" dirty="0" err="1" smtClean="0"/>
              <a:t>salmonellosis</a:t>
            </a:r>
            <a:r>
              <a:rPr lang="en-US" dirty="0" smtClean="0"/>
              <a:t>, meaning when inflammatory bowel disease will occur. </a:t>
            </a:r>
          </a:p>
          <a:p>
            <a:r>
              <a:rPr lang="en-US" b="1" dirty="0" smtClean="0"/>
              <a:t>3-Increased mucosal permeability:</a:t>
            </a:r>
            <a:endParaRPr lang="en-US" dirty="0" smtClean="0"/>
          </a:p>
          <a:p>
            <a:r>
              <a:rPr lang="en-US" dirty="0" smtClean="0"/>
              <a:t>Increased permeability of the intestinal mucosa causes loss of fluids, electrolytes, proteins, and blood into the intestinal lumen. It commonly accompanies erosive, ulcerative, </a:t>
            </a:r>
            <a:r>
              <a:rPr lang="en-US" dirty="0" err="1" smtClean="0"/>
              <a:t>neoplastic</a:t>
            </a:r>
            <a:r>
              <a:rPr lang="en-US" dirty="0" smtClean="0"/>
              <a:t> (intestinal lymphoma), and sever inflammatory processes, and mostly worm infection.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4-Abnormal motility: </a:t>
            </a:r>
            <a:endParaRPr lang="en-US" dirty="0" smtClean="0"/>
          </a:p>
          <a:p>
            <a:r>
              <a:rPr lang="en-US" dirty="0" smtClean="0"/>
              <a:t>Abnormal motility is often secondary to disorders that cause diarrhea. Decreased segmental contractions result in transport of </a:t>
            </a:r>
            <a:r>
              <a:rPr lang="en-US" dirty="0" err="1" smtClean="0"/>
              <a:t>ingesta</a:t>
            </a:r>
            <a:r>
              <a:rPr lang="en-US" dirty="0" smtClean="0"/>
              <a:t> at a rate too fast for normal digestion and absorption.</a:t>
            </a:r>
          </a:p>
          <a:p>
            <a:pPr>
              <a:buNone/>
            </a:pPr>
            <a:r>
              <a:rPr lang="en-US" b="1" dirty="0" smtClean="0"/>
              <a:t>Generally diarrhea can cause …</a:t>
            </a:r>
            <a:endParaRPr lang="en-US" dirty="0" smtClean="0"/>
          </a:p>
          <a:p>
            <a:pPr lvl="0"/>
            <a:r>
              <a:rPr lang="en-US" dirty="0" smtClean="0"/>
              <a:t>Profound dehydration, </a:t>
            </a:r>
          </a:p>
          <a:p>
            <a:pPr lvl="0"/>
            <a:r>
              <a:rPr lang="en-US" dirty="0" err="1" smtClean="0"/>
              <a:t>Hypovolemic</a:t>
            </a:r>
            <a:r>
              <a:rPr lang="en-US" dirty="0" smtClean="0"/>
              <a:t> shock, </a:t>
            </a:r>
          </a:p>
          <a:p>
            <a:pPr lvl="0"/>
            <a:r>
              <a:rPr lang="en-US" dirty="0" smtClean="0"/>
              <a:t>Electrolyte abnormalities (hypokalemia, </a:t>
            </a:r>
            <a:r>
              <a:rPr lang="en-US" dirty="0" err="1" smtClean="0"/>
              <a:t>hypochloremia</a:t>
            </a:r>
            <a:r>
              <a:rPr lang="en-US" dirty="0" smtClean="0"/>
              <a:t>, and hyponatremia), and acid–base disturbances. </a:t>
            </a:r>
          </a:p>
          <a:p>
            <a:pPr lvl="0"/>
            <a:r>
              <a:rPr lang="en-US" dirty="0" smtClean="0"/>
              <a:t>Metabolic acidosis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860</Words>
  <Application>Microsoft Office PowerPoint</Application>
  <PresentationFormat>عرض على الشاشة (3:4)‏</PresentationFormat>
  <Paragraphs>109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      PETS  DIARRHEA Prof: KAMAL M. ALSAAD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PETS  DIARRHEA </dc:title>
  <dc:creator>DR.Ahmed Saker 2O14</dc:creator>
  <cp:lastModifiedBy>DR.Ahmed Saker 2O14</cp:lastModifiedBy>
  <cp:revision>26</cp:revision>
  <dcterms:created xsi:type="dcterms:W3CDTF">2022-05-06T19:31:08Z</dcterms:created>
  <dcterms:modified xsi:type="dcterms:W3CDTF">2024-02-27T18:21:30Z</dcterms:modified>
</cp:coreProperties>
</file>